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Arimo" panose="020B0604020202020204" charset="0"/>
      <p:regular r:id="rId12"/>
    </p:embeddedFont>
    <p:embeddedFont>
      <p:font typeface="Outfit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6020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696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335649"/>
            <a:ext cx="4919305" cy="355830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936427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Deep Learning: A Journey into Artificial Intelligence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801410" y="413858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Deep learning is a subfield of machine learning that uses artificial neural networks to analyze large datasets, learn patterns, and make predictions. It has revolutionized various fields, from image recognition to natural language processing.</a:t>
            </a:r>
            <a:endParaRPr lang="en-US" sz="2000" dirty="0"/>
          </a:p>
        </p:txBody>
      </p:sp>
      <p:sp>
        <p:nvSpPr>
          <p:cNvPr id="6" name="Shape 2"/>
          <p:cNvSpPr/>
          <p:nvPr/>
        </p:nvSpPr>
        <p:spPr>
          <a:xfrm>
            <a:off x="793790" y="691312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10" y="6920746"/>
            <a:ext cx="347663" cy="3476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70040" y="6896219"/>
            <a:ext cx="214133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Presented by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2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Rohit Dahiya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90461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Fundamentals of Neural Networks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3"/>
            <a:ext cx="2835235" cy="503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Perceptrons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767936" cy="2064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simplest form of neural network, perceptrons learn to classify data by adjusting weights associated with input features.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5332928" y="3634263"/>
            <a:ext cx="2835235" cy="503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Activation Functions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767936" cy="2064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Non-linear functions, like sigmoid or ReLU, determine the output of a neuron, adding complexity to the network.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9872067" y="3634263"/>
            <a:ext cx="2835235" cy="503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Backpropagation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319951" cy="1548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key algorithm that allows neural networks to learn by adjusting weights to minimize errors in predictions.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9BF238-5785-49EF-AFAF-EE8F305EB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5840" y="7730474"/>
            <a:ext cx="1670996" cy="4991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72" y="2679025"/>
            <a:ext cx="4950857" cy="28715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35779" y="589478"/>
            <a:ext cx="7645241" cy="1338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Convolutional Neural Networks (CNNs)</a:t>
            </a:r>
            <a:endParaRPr lang="en-US" sz="4200" dirty="0"/>
          </a:p>
        </p:txBody>
      </p:sp>
      <p:sp>
        <p:nvSpPr>
          <p:cNvPr id="5" name="Shape 1"/>
          <p:cNvSpPr/>
          <p:nvPr/>
        </p:nvSpPr>
        <p:spPr>
          <a:xfrm>
            <a:off x="6235779" y="2489716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414016" y="2569964"/>
            <a:ext cx="125254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3"/>
          <p:cNvSpPr/>
          <p:nvPr/>
        </p:nvSpPr>
        <p:spPr>
          <a:xfrm>
            <a:off x="6931581" y="2489716"/>
            <a:ext cx="2931070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Image Recognition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6931580" y="2952750"/>
            <a:ext cx="3306825" cy="2055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CNNs excel at identifying objects and patterns within images, achieving high accuracy in tasks like facial recognition and object detection.</a:t>
            </a:r>
            <a:endParaRPr lang="en-US" sz="2000" dirty="0"/>
          </a:p>
        </p:txBody>
      </p:sp>
      <p:sp>
        <p:nvSpPr>
          <p:cNvPr id="9" name="Shape 5"/>
          <p:cNvSpPr/>
          <p:nvPr/>
        </p:nvSpPr>
        <p:spPr>
          <a:xfrm>
            <a:off x="10165437" y="2489716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313789" y="2569964"/>
            <a:ext cx="185023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10861238" y="2489716"/>
            <a:ext cx="2931070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Feature Extraction</a:t>
            </a:r>
            <a:endParaRPr lang="en-US" sz="2800" dirty="0"/>
          </a:p>
        </p:txBody>
      </p:sp>
      <p:sp>
        <p:nvSpPr>
          <p:cNvPr id="12" name="Text 8"/>
          <p:cNvSpPr/>
          <p:nvPr/>
        </p:nvSpPr>
        <p:spPr>
          <a:xfrm>
            <a:off x="10861237" y="2952750"/>
            <a:ext cx="3306825" cy="1713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Convolutional layers extract features from images through filters, capturing key information like edges, textures, and shapes.</a:t>
            </a:r>
            <a:endParaRPr lang="en-US" sz="2000" dirty="0"/>
          </a:p>
        </p:txBody>
      </p:sp>
      <p:sp>
        <p:nvSpPr>
          <p:cNvPr id="13" name="Shape 9"/>
          <p:cNvSpPr/>
          <p:nvPr/>
        </p:nvSpPr>
        <p:spPr>
          <a:xfrm>
            <a:off x="6235779" y="5463659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385203" y="5543907"/>
            <a:ext cx="182761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1"/>
          <p:cNvSpPr/>
          <p:nvPr/>
        </p:nvSpPr>
        <p:spPr>
          <a:xfrm>
            <a:off x="6931581" y="5463659"/>
            <a:ext cx="2931070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Pooling Layers</a:t>
            </a:r>
            <a:endParaRPr lang="en-US" sz="2800" dirty="0"/>
          </a:p>
        </p:txBody>
      </p:sp>
      <p:sp>
        <p:nvSpPr>
          <p:cNvPr id="16" name="Text 12"/>
          <p:cNvSpPr/>
          <p:nvPr/>
        </p:nvSpPr>
        <p:spPr>
          <a:xfrm>
            <a:off x="6931580" y="5926693"/>
            <a:ext cx="3306825" cy="1713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Pooling layers reduce the dimensionality of the feature maps, simplifying the network while retaining important information.</a:t>
            </a:r>
            <a:endParaRPr lang="en-US" sz="2000" dirty="0"/>
          </a:p>
        </p:txBody>
      </p:sp>
      <p:sp>
        <p:nvSpPr>
          <p:cNvPr id="17" name="Shape 13"/>
          <p:cNvSpPr/>
          <p:nvPr/>
        </p:nvSpPr>
        <p:spPr>
          <a:xfrm>
            <a:off x="10165437" y="5463659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10307836" y="5543907"/>
            <a:ext cx="196929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4</a:t>
            </a:r>
            <a:endParaRPr lang="en-US" sz="2500" dirty="0"/>
          </a:p>
        </p:txBody>
      </p:sp>
      <p:sp>
        <p:nvSpPr>
          <p:cNvPr id="19" name="Text 15"/>
          <p:cNvSpPr/>
          <p:nvPr/>
        </p:nvSpPr>
        <p:spPr>
          <a:xfrm>
            <a:off x="10861238" y="5463659"/>
            <a:ext cx="2931070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Applications</a:t>
            </a:r>
            <a:endParaRPr lang="en-US" sz="2800" dirty="0"/>
          </a:p>
        </p:txBody>
      </p:sp>
      <p:sp>
        <p:nvSpPr>
          <p:cNvPr id="20" name="Text 16"/>
          <p:cNvSpPr/>
          <p:nvPr/>
        </p:nvSpPr>
        <p:spPr>
          <a:xfrm>
            <a:off x="10861237" y="5926693"/>
            <a:ext cx="3306825" cy="137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CNNs are widely used in self-driving cars, medical imaging analysis, and image-based search engines.</a:t>
            </a:r>
            <a:endParaRPr 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88278DF-2EC8-9852-A144-DEAF76021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5840" y="7730474"/>
            <a:ext cx="1670996" cy="4991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69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19" y="1931670"/>
            <a:ext cx="4947642" cy="436935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0423" y="592455"/>
            <a:ext cx="76359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Recurrent Neural Networks (RNNs)</a:t>
            </a:r>
            <a:endParaRPr lang="en-US" sz="42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423" y="2262188"/>
            <a:ext cx="1077278" cy="172354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40836" y="2477572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Sequential Data</a:t>
            </a:r>
            <a:endParaRPr lang="en-US" sz="2800" dirty="0"/>
          </a:p>
        </p:txBody>
      </p:sp>
      <p:sp>
        <p:nvSpPr>
          <p:cNvPr id="7" name="Text 2"/>
          <p:cNvSpPr/>
          <p:nvPr/>
        </p:nvSpPr>
        <p:spPr>
          <a:xfrm>
            <a:off x="7640836" y="2943344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RNNs are designed to handle sequential data, such as text, speech, and time series, where context matters.</a:t>
            </a:r>
            <a:endParaRPr lang="en-US" sz="20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423" y="3985736"/>
            <a:ext cx="1077278" cy="193095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640836" y="4201120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Memory</a:t>
            </a:r>
            <a:endParaRPr lang="en-US" sz="2800" dirty="0"/>
          </a:p>
        </p:txBody>
      </p:sp>
      <p:sp>
        <p:nvSpPr>
          <p:cNvPr id="10" name="Text 4"/>
          <p:cNvSpPr/>
          <p:nvPr/>
        </p:nvSpPr>
        <p:spPr>
          <a:xfrm>
            <a:off x="7640836" y="4666893"/>
            <a:ext cx="623554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RNNs have internal memory that allows them to remember previous inputs, enabling them to learn patterns and relationships over time.</a:t>
            </a:r>
            <a:endParaRPr lang="en-US" sz="20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423" y="5916692"/>
            <a:ext cx="1077278" cy="172354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640836" y="6132076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Applications</a:t>
            </a:r>
            <a:endParaRPr lang="en-US" sz="2800" dirty="0"/>
          </a:p>
        </p:txBody>
      </p:sp>
      <p:sp>
        <p:nvSpPr>
          <p:cNvPr id="13" name="Text 6"/>
          <p:cNvSpPr/>
          <p:nvPr/>
        </p:nvSpPr>
        <p:spPr>
          <a:xfrm>
            <a:off x="7640836" y="6597848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RNNs are used in language translation, machine translation, and text generation.</a:t>
            </a: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8BD5EE-66E7-1B10-FDE6-D5E2BBA435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5840" y="7730474"/>
            <a:ext cx="1670996" cy="4991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1706642"/>
            <a:ext cx="4919305" cy="481631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7159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Advancements in Deep Learning Architectures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473643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28224" y="2708077"/>
            <a:ext cx="337363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Generative Adversarial Networks (GANs)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028224" y="3552825"/>
            <a:ext cx="337363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GANs consist of two competing networks, a generator and a discriminator, that work together to create realistic data.</a:t>
            </a:r>
            <a:endParaRPr lang="en-US" dirty="0"/>
          </a:p>
        </p:txBody>
      </p:sp>
      <p:sp>
        <p:nvSpPr>
          <p:cNvPr id="8" name="Shape 4"/>
          <p:cNvSpPr/>
          <p:nvPr/>
        </p:nvSpPr>
        <p:spPr>
          <a:xfrm>
            <a:off x="4685467" y="2473643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919901" y="2708077"/>
            <a:ext cx="29928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Transformers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4919901" y="3198495"/>
            <a:ext cx="337363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Transformers excel in language processing tasks, enabling high-quality translation and text generation.</a:t>
            </a:r>
            <a:endParaRPr lang="en-US" dirty="0"/>
          </a:p>
        </p:txBody>
      </p:sp>
      <p:sp>
        <p:nvSpPr>
          <p:cNvPr id="11" name="Shape 7"/>
          <p:cNvSpPr/>
          <p:nvPr/>
        </p:nvSpPr>
        <p:spPr>
          <a:xfrm>
            <a:off x="793790" y="5465683"/>
            <a:ext cx="7556421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28224" y="5700117"/>
            <a:ext cx="29928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Capsule Networks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1028224" y="6190536"/>
            <a:ext cx="732210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Capsule networks capture spatial relationships between features, making them better suited for tasks requiring precise object recognition.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481143"/>
            <a:ext cx="4919305" cy="326731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02036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Real-World Applications of Deep Learning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778085"/>
            <a:ext cx="7556421" cy="4431030"/>
          </a:xfrm>
          <a:prstGeom prst="roundRect">
            <a:avLst>
              <a:gd name="adj" fmla="val 215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801410" y="2785705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028224" y="2929414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Healthcare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4802624" y="2929414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Disease diagnosis, drug discovery</a:t>
            </a:r>
            <a:endParaRPr lang="en-US" sz="2000" dirty="0"/>
          </a:p>
        </p:txBody>
      </p:sp>
      <p:sp>
        <p:nvSpPr>
          <p:cNvPr id="9" name="Shape 5"/>
          <p:cNvSpPr/>
          <p:nvPr/>
        </p:nvSpPr>
        <p:spPr>
          <a:xfrm>
            <a:off x="801410" y="3798927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1028224" y="394263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Finance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4802624" y="394263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Fraud detection, risk assessment</a:t>
            </a:r>
            <a:endParaRPr lang="en-US" sz="2000" dirty="0"/>
          </a:p>
        </p:txBody>
      </p:sp>
      <p:sp>
        <p:nvSpPr>
          <p:cNvPr id="12" name="Shape 8"/>
          <p:cNvSpPr/>
          <p:nvPr/>
        </p:nvSpPr>
        <p:spPr>
          <a:xfrm>
            <a:off x="801410" y="4812149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028224" y="49558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E-commerce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4802624" y="4955858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Recommendation systems, personalized shopping experiences</a:t>
            </a:r>
            <a:endParaRPr lang="en-US" sz="2000" dirty="0"/>
          </a:p>
        </p:txBody>
      </p:sp>
      <p:sp>
        <p:nvSpPr>
          <p:cNvPr id="15" name="Shape 11"/>
          <p:cNvSpPr/>
          <p:nvPr/>
        </p:nvSpPr>
        <p:spPr>
          <a:xfrm>
            <a:off x="801410" y="6188273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1028224" y="633198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Transportation</a:t>
            </a:r>
            <a:endParaRPr lang="en-US" sz="2000" dirty="0"/>
          </a:p>
        </p:txBody>
      </p:sp>
      <p:sp>
        <p:nvSpPr>
          <p:cNvPr id="17" name="Text 13"/>
          <p:cNvSpPr/>
          <p:nvPr/>
        </p:nvSpPr>
        <p:spPr>
          <a:xfrm>
            <a:off x="4802624" y="6331982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Self-driving cars, traffic optimization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146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0" y="271463"/>
            <a:ext cx="2171700" cy="21717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0095" y="3312795"/>
            <a:ext cx="11343918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Challenges and Limitations of Deep Learning</a:t>
            </a:r>
            <a:endParaRPr lang="en-US" sz="42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" y="4317206"/>
            <a:ext cx="542925" cy="54292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0095" y="5077301"/>
            <a:ext cx="284141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Data Requirements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760094" y="5546884"/>
            <a:ext cx="3174907" cy="1389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Deep learning models often require large amounts of labeled data for effective training.</a:t>
            </a:r>
            <a:endParaRPr lang="en-US" sz="20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086" y="4317206"/>
            <a:ext cx="542925" cy="54292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119085" y="5077301"/>
            <a:ext cx="3174907" cy="678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Computational Resources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4119085" y="5886212"/>
            <a:ext cx="3174907" cy="1389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Training deep learning models can be computationally expensive, requiring powerful hardware and infrastructure.</a:t>
            </a:r>
            <a:endParaRPr lang="en-US" sz="20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8078" y="4317206"/>
            <a:ext cx="542925" cy="54292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478078" y="5077301"/>
            <a:ext cx="284141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Explainability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7478077" y="5546884"/>
            <a:ext cx="3174907" cy="2084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It can be challenging to understand the decision-making process of deep learning models, leading to concerns about transparency and accountability.</a:t>
            </a:r>
            <a:endParaRPr lang="en-US" sz="20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7069" y="4317206"/>
            <a:ext cx="542925" cy="54292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0837069" y="5077301"/>
            <a:ext cx="284141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Security and Privacy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10837068" y="5546884"/>
            <a:ext cx="3174907" cy="1737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Deep learning models can be vulnerable to adversarial attacks, raising concerns about the security and privacy of sensitive data.</a:t>
            </a:r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790975-28EA-42CC-44BB-65DEA7A1DA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25840" y="7730474"/>
            <a:ext cx="1670996" cy="4991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731175"/>
            <a:ext cx="4919305" cy="27671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858679"/>
            <a:ext cx="75368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The Future of Deep Learning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60511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6" name="Shape 2"/>
          <p:cNvSpPr/>
          <p:nvPr/>
        </p:nvSpPr>
        <p:spPr>
          <a:xfrm>
            <a:off x="6845022" y="240268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7" name="Shape 3"/>
          <p:cNvSpPr/>
          <p:nvPr/>
        </p:nvSpPr>
        <p:spPr>
          <a:xfrm>
            <a:off x="636520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553914" y="2247781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7867888" y="2134433"/>
            <a:ext cx="29547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Personalized Medicine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78678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Deep learning will enable more accurate and personalized medical diagnoses and treatment plans.</a:t>
            </a:r>
            <a:endParaRPr lang="en-US" sz="2000" dirty="0"/>
          </a:p>
        </p:txBody>
      </p:sp>
      <p:sp>
        <p:nvSpPr>
          <p:cNvPr id="11" name="Shape 7"/>
          <p:cNvSpPr/>
          <p:nvPr/>
        </p:nvSpPr>
        <p:spPr>
          <a:xfrm>
            <a:off x="6845022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2" name="Shape 8"/>
          <p:cNvSpPr/>
          <p:nvPr/>
        </p:nvSpPr>
        <p:spPr>
          <a:xfrm>
            <a:off x="63652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522363" y="4144447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7867888" y="4031099"/>
            <a:ext cx="39484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Human-Computer Interaction</a:t>
            </a:r>
            <a:endParaRPr lang="en-US" sz="2800" dirty="0"/>
          </a:p>
        </p:txBody>
      </p:sp>
      <p:sp>
        <p:nvSpPr>
          <p:cNvPr id="15" name="Text 11"/>
          <p:cNvSpPr/>
          <p:nvPr/>
        </p:nvSpPr>
        <p:spPr>
          <a:xfrm>
            <a:off x="78678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Deep learning will lead to more natural and intuitive interactions between humans and machines.</a:t>
            </a:r>
            <a:endParaRPr lang="en-US" sz="2000" dirty="0"/>
          </a:p>
        </p:txBody>
      </p:sp>
      <p:sp>
        <p:nvSpPr>
          <p:cNvPr id="16" name="Shape 12"/>
          <p:cNvSpPr/>
          <p:nvPr/>
        </p:nvSpPr>
        <p:spPr>
          <a:xfrm>
            <a:off x="6845022" y="619601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7" name="Shape 13"/>
          <p:cNvSpPr/>
          <p:nvPr/>
        </p:nvSpPr>
        <p:spPr>
          <a:xfrm>
            <a:off x="636520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6523553" y="6041112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78678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Automation</a:t>
            </a:r>
            <a:endParaRPr lang="en-US" sz="2800" dirty="0"/>
          </a:p>
        </p:txBody>
      </p:sp>
      <p:sp>
        <p:nvSpPr>
          <p:cNvPr id="20" name="Text 16"/>
          <p:cNvSpPr/>
          <p:nvPr/>
        </p:nvSpPr>
        <p:spPr>
          <a:xfrm>
            <a:off x="78678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Deep learning will automate tasks in various industries, increasing efficiency and productivity.</a:t>
            </a:r>
            <a:endParaRPr 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A37951F-92FD-999D-E515-BF13A85F1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5840" y="7730474"/>
            <a:ext cx="1670996" cy="4991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Thank you</a:t>
            </a:r>
            <a:endParaRPr lang="en-US" sz="44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9BA10D-70B1-EB89-0554-1A573E932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5840" y="7730474"/>
            <a:ext cx="1670996" cy="4991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532</Words>
  <Application>Microsoft Office PowerPoint</Application>
  <PresentationFormat>Custom</PresentationFormat>
  <Paragraphs>76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Arimo</vt:lpstr>
      <vt:lpstr>Arial</vt:lpstr>
      <vt:lpstr>Outfit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FARHAN ALI</cp:lastModifiedBy>
  <cp:revision>7</cp:revision>
  <dcterms:created xsi:type="dcterms:W3CDTF">2024-09-09T06:17:10Z</dcterms:created>
  <dcterms:modified xsi:type="dcterms:W3CDTF">2024-09-11T03:56:35Z</dcterms:modified>
</cp:coreProperties>
</file>